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2872" y="-8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9F6D5-FCF0-BD43-A9A0-ED1AEF922C58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C3105-B77B-CE42-AD92-BC72E5FAB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3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infosthetics.com</a:t>
            </a:r>
            <a:r>
              <a:rPr lang="en-US" baseline="0" dirty="0" smtClean="0"/>
              <a:t>/archives/2007/02/</a:t>
            </a:r>
            <a:r>
              <a:rPr lang="en-US" baseline="0" dirty="0" err="1" smtClean="0"/>
              <a:t>an_inconvenient_change_climate_change_graph_critique.html</a:t>
            </a:r>
            <a:endParaRPr lang="en-US" baseline="0" dirty="0" smtClean="0"/>
          </a:p>
          <a:p>
            <a:r>
              <a:rPr lang="en-US" baseline="0" dirty="0" smtClean="0"/>
              <a:t>(From the </a:t>
            </a:r>
            <a:r>
              <a:rPr lang="en-US" baseline="0" dirty="0" err="1" smtClean="0"/>
              <a:t>flim</a:t>
            </a:r>
            <a:r>
              <a:rPr lang="en-US" baseline="0" dirty="0" smtClean="0"/>
              <a:t> “An Inconvenient Truth”)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78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http://weather24.weebly.com/climate-determining-</a:t>
            </a:r>
            <a:r>
              <a:rPr lang="en-US" dirty="0" err="1" smtClean="0"/>
              <a:t>factors.html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Westerlies</a:t>
            </a:r>
            <a:r>
              <a:rPr lang="en-US" dirty="0" smtClean="0"/>
              <a:t> &amp;</a:t>
            </a:r>
            <a:r>
              <a:rPr lang="en-US" baseline="0" dirty="0" smtClean="0"/>
              <a:t> trade winds</a:t>
            </a:r>
          </a:p>
          <a:p>
            <a:r>
              <a:rPr lang="en-US" baseline="0" dirty="0" smtClean="0"/>
              <a:t>Clockwise north of equator;  counterclockwise south of equator.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3561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www.ontrack-media.net</a:t>
            </a:r>
            <a:r>
              <a:rPr lang="en-US" dirty="0" smtClean="0"/>
              <a:t>/science8/s8m3l12image2.jpg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572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thescienceofearth.weebly.com</a:t>
            </a:r>
            <a:r>
              <a:rPr lang="en-US" dirty="0" smtClean="0"/>
              <a:t>/uploads/1/4/1/7/14178246/3584033.jpeg?745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604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http://3.bp.blogspot.com/-</a:t>
            </a:r>
            <a:r>
              <a:rPr lang="en-US" dirty="0" err="1" smtClean="0"/>
              <a:t>AHyeWIcSSVw</a:t>
            </a:r>
            <a:r>
              <a:rPr lang="en-US" dirty="0" smtClean="0"/>
              <a:t>/U70d6UBytbI/AAAAAAAAN2U/O8S7j_gBGUs/s1600/</a:t>
            </a:r>
            <a:r>
              <a:rPr lang="en-US" dirty="0" err="1" smtClean="0"/>
              <a:t>Albedo.png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409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www.learner.org</a:t>
            </a:r>
            <a:r>
              <a:rPr lang="en-US" dirty="0" smtClean="0"/>
              <a:t>/</a:t>
            </a:r>
            <a:r>
              <a:rPr lang="en-US" dirty="0" err="1" smtClean="0"/>
              <a:t>interactives</a:t>
            </a:r>
            <a:r>
              <a:rPr lang="en-US" dirty="0" smtClean="0"/>
              <a:t>/</a:t>
            </a:r>
            <a:r>
              <a:rPr lang="en-US" dirty="0" err="1" smtClean="0"/>
              <a:t>dynamicearth</a:t>
            </a:r>
            <a:r>
              <a:rPr lang="en-US" dirty="0" smtClean="0"/>
              <a:t>/images/</a:t>
            </a:r>
            <a:r>
              <a:rPr lang="en-US" dirty="0" err="1" smtClean="0"/>
              <a:t>new_map.jpg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30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www.newscientist.com</a:t>
            </a:r>
            <a:r>
              <a:rPr lang="en-US" dirty="0" smtClean="0"/>
              <a:t>/article/dn11639-climate-myths-the-cooling-after-1940-shows-co2-does-not-cause-warming/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7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of coal-burning power station in Poland: https://</a:t>
            </a:r>
            <a:r>
              <a:rPr lang="en-US" dirty="0" err="1" smtClean="0"/>
              <a:t>upload.wikimedia.org</a:t>
            </a:r>
            <a:r>
              <a:rPr lang="en-US" dirty="0" smtClean="0"/>
              <a:t>/</a:t>
            </a:r>
            <a:r>
              <a:rPr lang="en-US" dirty="0" err="1" smtClean="0"/>
              <a:t>wikipedia</a:t>
            </a:r>
            <a:r>
              <a:rPr lang="en-US" smtClean="0"/>
              <a:t>/commons/2/2e/20051029_Belchatow_power_station.jpg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72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is from: https://</a:t>
            </a:r>
            <a:r>
              <a:rPr lang="en-US" dirty="0" err="1" smtClean="0"/>
              <a:t>www.hulu.com</a:t>
            </a:r>
            <a:r>
              <a:rPr lang="en-US" dirty="0" smtClean="0"/>
              <a:t>/grid/an-inconvenient-truth</a:t>
            </a:r>
          </a:p>
          <a:p>
            <a:endParaRPr lang="en-US" dirty="0" smtClean="0"/>
          </a:p>
          <a:p>
            <a:r>
              <a:rPr lang="en-US" dirty="0" smtClean="0"/>
              <a:t>First film: 2006</a:t>
            </a:r>
          </a:p>
          <a:p>
            <a:r>
              <a:rPr lang="en-US" dirty="0" smtClean="0"/>
              <a:t>Second film: summer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1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Screenshot</a:t>
            </a:r>
            <a:r>
              <a:rPr lang="en-US" baseline="0" dirty="0" smtClean="0"/>
              <a:t> of https://</a:t>
            </a:r>
            <a:r>
              <a:rPr lang="en-US" baseline="0" dirty="0" err="1" smtClean="0"/>
              <a:t>www.theweathernetwork.com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ca</a:t>
            </a:r>
            <a:r>
              <a:rPr lang="en-US" baseline="0" dirty="0" smtClean="0"/>
              <a:t>/weather/</a:t>
            </a:r>
            <a:r>
              <a:rPr lang="en-US" baseline="0" dirty="0" err="1" smtClean="0"/>
              <a:t>ontario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toronto</a:t>
            </a:r>
            <a:r>
              <a:rPr lang="en-US" baseline="0" smtClean="0"/>
              <a:t> (January 7th, 2018)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078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www.livescience.com</a:t>
            </a:r>
            <a:r>
              <a:rPr lang="en-US" dirty="0" smtClean="0"/>
              <a:t>/40311-pleistocene-epoch.html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28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www.weather.gov</a:t>
            </a:r>
            <a:r>
              <a:rPr lang="en-US" dirty="0" smtClean="0"/>
              <a:t>/</a:t>
            </a:r>
            <a:r>
              <a:rPr lang="en-US" dirty="0" err="1" smtClean="0"/>
              <a:t>cle</a:t>
            </a:r>
            <a:r>
              <a:rPr lang="en-US" dirty="0" smtClean="0"/>
              <a:t>/Seasons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85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www.skepticalscience.com</a:t>
            </a:r>
            <a:r>
              <a:rPr lang="en-US" dirty="0" smtClean="0"/>
              <a:t>/images/</a:t>
            </a:r>
            <a:r>
              <a:rPr lang="en-US" dirty="0" err="1" smtClean="0"/>
              <a:t>Milankovitch_Cycles.jpg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“Obliquity</a:t>
            </a:r>
            <a:r>
              <a:rPr lang="en-US" baseline="0" dirty="0" smtClean="0"/>
              <a:t>” is referred to as “Tilt” in </a:t>
            </a:r>
            <a:r>
              <a:rPr lang="en-US" baseline="0" smtClean="0"/>
              <a:t>the textbook.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8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www.geogrify.net</a:t>
            </a:r>
            <a:r>
              <a:rPr lang="en-US" dirty="0" smtClean="0"/>
              <a:t>/GEO1/Lectures/</a:t>
            </a:r>
            <a:r>
              <a:rPr lang="en-US" dirty="0" err="1" smtClean="0"/>
              <a:t>EnergyAtmosphere</a:t>
            </a:r>
            <a:r>
              <a:rPr lang="en-US" dirty="0" smtClean="0"/>
              <a:t>/</a:t>
            </a:r>
            <a:r>
              <a:rPr lang="en-US" dirty="0" err="1" smtClean="0"/>
              <a:t>SolarEnergy.html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67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serc.carleton.edu</a:t>
            </a:r>
            <a:r>
              <a:rPr lang="en-US" dirty="0" smtClean="0"/>
              <a:t>/</a:t>
            </a:r>
            <a:r>
              <a:rPr lang="en-US" dirty="0" err="1" smtClean="0"/>
              <a:t>eslabs</a:t>
            </a:r>
            <a:r>
              <a:rPr lang="en-US" dirty="0" smtClean="0"/>
              <a:t>/weather/2c.html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42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www.eschooltoday.com</a:t>
            </a:r>
            <a:r>
              <a:rPr lang="en-US" dirty="0" smtClean="0"/>
              <a:t>/winds/what-are-</a:t>
            </a:r>
            <a:r>
              <a:rPr lang="en-US" dirty="0" err="1" smtClean="0"/>
              <a:t>winds.html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C3105-B77B-CE42-AD92-BC72E5FAB7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93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90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87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687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11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9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38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65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95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8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11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0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18D6D-9053-3B4C-9746-35E79F8E6589}" type="datetimeFigureOut">
              <a:rPr lang="en-US" smtClean="0"/>
              <a:t>18-01-07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79F75-A60F-F64F-A3A9-3CA1315A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12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hyperlink" Target="https://www.facebook.com/AnInconvenientTruth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Factors that Affect Climate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7.1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267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</a:t>
            </a:r>
            <a:endParaRPr lang="en-US" dirty="0"/>
          </a:p>
        </p:txBody>
      </p:sp>
      <p:pic>
        <p:nvPicPr>
          <p:cNvPr id="4" name="Content Placeholder 3" descr="low-pressure-and-high-pressure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2" b="87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7867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Prevailing Winds</a:t>
            </a:r>
            <a:endParaRPr lang="en-US" dirty="0"/>
          </a:p>
        </p:txBody>
      </p:sp>
      <p:pic>
        <p:nvPicPr>
          <p:cNvPr id="4" name="Content Placeholder 3" descr="666883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279" r="-372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386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Ocean Currents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Prevailing winds move ocean currents, which move heat around the bodies of water.</a:t>
            </a:r>
          </a:p>
          <a:p>
            <a:r>
              <a:rPr lang="en-US" dirty="0" smtClean="0"/>
              <a:t>The jet streams can carry weather systems great distances. </a:t>
            </a:r>
            <a:endParaRPr lang="en-US" dirty="0"/>
          </a:p>
        </p:txBody>
      </p:sp>
      <p:pic>
        <p:nvPicPr>
          <p:cNvPr id="6" name="Content Placeholder 5" descr="s8m3l12image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38" r="257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64000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Hydrosphere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water found on, under, and over the surface of the Earth.</a:t>
            </a:r>
          </a:p>
          <a:p>
            <a:r>
              <a:rPr lang="en-US" dirty="0" smtClean="0"/>
              <a:t>Oceans act as heat reservoirs &amp; buffer temperature changes in the atmosphere.</a:t>
            </a:r>
            <a:endParaRPr lang="en-US" dirty="0"/>
          </a:p>
        </p:txBody>
      </p:sp>
      <p:pic>
        <p:nvPicPr>
          <p:cNvPr id="5" name="Content Placeholder 4" descr="3584033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3" r="164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8795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Albedo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fraction of energy that is reflected by a surface.</a:t>
            </a:r>
          </a:p>
          <a:p>
            <a:r>
              <a:rPr lang="en-US" dirty="0" smtClean="0"/>
              <a:t>On average, snow reflects 80-90% of solar energy;  ocean surface reflects 7% of solar energy.</a:t>
            </a:r>
          </a:p>
          <a:p>
            <a:r>
              <a:rPr lang="en-US" dirty="0" smtClean="0"/>
              <a:t>Affects global temperatures.</a:t>
            </a:r>
            <a:endParaRPr lang="en-US" dirty="0"/>
          </a:p>
        </p:txBody>
      </p:sp>
      <p:pic>
        <p:nvPicPr>
          <p:cNvPr id="5" name="Content Placeholder 4" descr="Albedo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847" b="-528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82907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Tectonic Plates</a:t>
            </a:r>
            <a:endParaRPr lang="en-US" dirty="0"/>
          </a:p>
        </p:txBody>
      </p:sp>
      <p:pic>
        <p:nvPicPr>
          <p:cNvPr id="6" name="Content Placeholder 5" descr="new_map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80" r="-29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7451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Warming</a:t>
            </a:r>
            <a:endParaRPr lang="en-US" dirty="0"/>
          </a:p>
        </p:txBody>
      </p:sp>
      <p:pic>
        <p:nvPicPr>
          <p:cNvPr id="4" name="Content Placeholder 3" descr="dn11639-2_808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762" r="-197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8222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 Fuels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Recent warming trends seem to be caused by human actions (</a:t>
            </a:r>
            <a:r>
              <a:rPr lang="en-US" b="1" dirty="0" smtClean="0"/>
              <a:t>anthropogenic</a:t>
            </a:r>
            <a:r>
              <a:rPr lang="en-US" dirty="0" smtClean="0"/>
              <a:t>) not nature.</a:t>
            </a:r>
          </a:p>
          <a:p>
            <a:r>
              <a:rPr lang="en-US" dirty="0" smtClean="0"/>
              <a:t>Burning of fossil fuels such as coal, oil, natural gas release gases &amp; other pollutants into the air, enhancing the greenhouse effect.</a:t>
            </a:r>
            <a:endParaRPr lang="en-US" dirty="0"/>
          </a:p>
        </p:txBody>
      </p:sp>
      <p:pic>
        <p:nvPicPr>
          <p:cNvPr id="7" name="Content Placeholder 6" descr="20051029_Belchatow_power_station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4" r="169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57534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 Inconvenient Sequel (2017)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Climate events since the </a:t>
            </a:r>
            <a:r>
              <a:rPr lang="en-US" smtClean="0"/>
              <a:t>film’s release</a:t>
            </a:r>
            <a:r>
              <a:rPr lang="is-IS" smtClean="0"/>
              <a:t>…</a:t>
            </a:r>
            <a:endParaRPr lang="is-IS" dirty="0" smtClean="0"/>
          </a:p>
          <a:p>
            <a:r>
              <a:rPr lang="en-US" dirty="0">
                <a:hlinkClick r:id="rId4"/>
              </a:rPr>
              <a:t>https://www.facebook.com/AnInconvenientTruth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9078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Atmosphere, Weather, 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Earth’s </a:t>
            </a:r>
            <a:r>
              <a:rPr lang="en-US" b="1" dirty="0" smtClean="0"/>
              <a:t>atmosphere</a:t>
            </a:r>
            <a:r>
              <a:rPr lang="en-US" dirty="0" smtClean="0"/>
              <a:t> is the layer of gases that surrounds it.</a:t>
            </a:r>
          </a:p>
          <a:p>
            <a:r>
              <a:rPr lang="en-US" i="1" dirty="0" smtClean="0"/>
              <a:t>Weather</a:t>
            </a:r>
            <a:r>
              <a:rPr lang="en-US" dirty="0" smtClean="0"/>
              <a:t> is the condition of the atmosphere in a specific place at a specific time.</a:t>
            </a:r>
          </a:p>
          <a:p>
            <a:r>
              <a:rPr lang="en-US" b="1" dirty="0" smtClean="0"/>
              <a:t>Climate</a:t>
            </a:r>
            <a:r>
              <a:rPr lang="en-US" dirty="0" smtClean="0"/>
              <a:t> is the average conditions of the atmosphere over a period of several years over a large region.  Includes temperature, wind, precipitation, etc.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899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Weather</a:t>
            </a:r>
            <a:endParaRPr lang="en-US" dirty="0"/>
          </a:p>
        </p:txBody>
      </p:sp>
      <p:pic>
        <p:nvPicPr>
          <p:cNvPr id="4" name="Content Placeholder 3" descr="Screen Shot 2018-01-07 at 10.18.17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" r="18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692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Change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Climate has changed over the billions of years of Earth’s history.</a:t>
            </a:r>
          </a:p>
          <a:p>
            <a:r>
              <a:rPr lang="en-US" dirty="0" smtClean="0"/>
              <a:t>Evidence indicates that since the 1970’s the Earth’s climate has been changing significantly.</a:t>
            </a:r>
            <a:endParaRPr lang="en-US" dirty="0"/>
          </a:p>
        </p:txBody>
      </p:sp>
      <p:pic>
        <p:nvPicPr>
          <p:cNvPr id="6" name="Content Placeholder 5" descr="080331-mammoth-02b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6" r="202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145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Changes in 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amount of solar radiation received by the Earth varies due to:</a:t>
            </a:r>
          </a:p>
          <a:p>
            <a:r>
              <a:rPr lang="en-US" dirty="0" smtClean="0"/>
              <a:t>variations in solar activity</a:t>
            </a:r>
            <a:r>
              <a:rPr lang="is-IS" dirty="0" smtClean="0"/>
              <a:t>…</a:t>
            </a:r>
            <a:endParaRPr lang="en-US" dirty="0" smtClean="0"/>
          </a:p>
          <a:p>
            <a:r>
              <a:rPr lang="en-US" dirty="0" smtClean="0"/>
              <a:t>&amp; the orbit of the Earth around the Sun.</a:t>
            </a:r>
            <a:endParaRPr lang="en-US" dirty="0"/>
          </a:p>
        </p:txBody>
      </p:sp>
      <p:pic>
        <p:nvPicPr>
          <p:cNvPr id="5" name="Content Placeholder 4" descr="EarthOrbit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648" b="-406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1515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Mathematics &amp; Climate Change</a:t>
            </a:r>
            <a:endParaRPr lang="en-US" dirty="0"/>
          </a:p>
        </p:txBody>
      </p:sp>
      <p:pic>
        <p:nvPicPr>
          <p:cNvPr id="6" name="Content Placeholder 5" descr="Milankovitch_Cycles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148" b="-201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9220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Latitude &amp; Solar Radiation</a:t>
            </a:r>
            <a:endParaRPr lang="en-US" dirty="0"/>
          </a:p>
        </p:txBody>
      </p:sp>
      <p:pic>
        <p:nvPicPr>
          <p:cNvPr id="4" name="Content Placeholder 3" descr="EG_7e_Figure_02_08_L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153" r="-201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73269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Greenhouse Effect</a:t>
            </a:r>
            <a:endParaRPr lang="en-US" dirty="0"/>
          </a:p>
        </p:txBody>
      </p:sp>
      <p:pic>
        <p:nvPicPr>
          <p:cNvPr id="4" name="Content Placeholder 3" descr="greenhouse_effect_schematic_na_456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2" b="56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2027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664</Words>
  <Application>Microsoft Macintosh PowerPoint</Application>
  <PresentationFormat>On-screen Show (4:3)</PresentationFormat>
  <Paragraphs>78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Factors that Affect Climate Change</vt:lpstr>
      <vt:lpstr>An Inconvenient Sequel (2017)</vt:lpstr>
      <vt:lpstr>Atmosphere, Weather, Climate</vt:lpstr>
      <vt:lpstr>The Weather</vt:lpstr>
      <vt:lpstr>Climate Change</vt:lpstr>
      <vt:lpstr>Natural Changes in Climate</vt:lpstr>
      <vt:lpstr>Mathematics &amp; Climate Change</vt:lpstr>
      <vt:lpstr>Latitude &amp; Solar Radiation</vt:lpstr>
      <vt:lpstr>Greenhouse Effect</vt:lpstr>
      <vt:lpstr>Wind</vt:lpstr>
      <vt:lpstr>Prevailing Winds</vt:lpstr>
      <vt:lpstr>Ocean Currents</vt:lpstr>
      <vt:lpstr>The Hydrosphere</vt:lpstr>
      <vt:lpstr>Albedo</vt:lpstr>
      <vt:lpstr>Tectonic Plates</vt:lpstr>
      <vt:lpstr>Global Warming</vt:lpstr>
      <vt:lpstr>Fossil Fuels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that Affect Climate Change</dc:title>
  <dc:creator>rubina khan</dc:creator>
  <cp:lastModifiedBy>rubina khan</cp:lastModifiedBy>
  <cp:revision>40</cp:revision>
  <dcterms:created xsi:type="dcterms:W3CDTF">2016-01-04T02:23:42Z</dcterms:created>
  <dcterms:modified xsi:type="dcterms:W3CDTF">2018-01-08T03:37:44Z</dcterms:modified>
</cp:coreProperties>
</file>